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62" r:id="rId2"/>
    <p:sldId id="257" r:id="rId3"/>
    <p:sldId id="264" r:id="rId4"/>
    <p:sldId id="263" r:id="rId5"/>
    <p:sldId id="260" r:id="rId6"/>
    <p:sldId id="258" r:id="rId7"/>
    <p:sldId id="256" r:id="rId8"/>
    <p:sldId id="261" r:id="rId9"/>
  </p:sldIdLst>
  <p:sldSz cx="6858000" cy="9144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1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C725A-7D5C-4EB5-9818-D4EED7F862D3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02A45-968C-4D9E-95BE-E8CA62F18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7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62B3-4333-4DCE-BC8A-B69682AB44A1}" type="datetime1">
              <a:rPr lang="en-US" smtClean="0"/>
              <a:t>4/10/2025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Goshen Fire Company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47AD-CDD1-490F-B108-D05B87389F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80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E687-691F-4F5A-85AE-FF7D7C7F49ED}" type="datetime1">
              <a:rPr lang="en-US" smtClean="0"/>
              <a:t>4/10/2025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Goshen Fire Company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47AD-CDD1-490F-B108-D05B87389F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3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8C72-CE01-421C-B317-9E5B5AEDE56F}" type="datetime1">
              <a:rPr lang="en-US" smtClean="0"/>
              <a:t>4/10/2025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Goshen Fire Company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47AD-CDD1-490F-B108-D05B87389F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4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743D-E784-4F69-B193-E42F08642F42}" type="datetime1">
              <a:rPr lang="en-US" smtClean="0"/>
              <a:t>4/10/2025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Goshen Fire Company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47AD-CDD1-490F-B108-D05B87389F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48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3FED7-752E-432E-BEA3-530A0916F1AE}" type="datetime1">
              <a:rPr lang="en-US" smtClean="0"/>
              <a:t>4/10/2025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Goshen Fire Company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47AD-CDD1-490F-B108-D05B87389F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24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9C52-301F-45A3-AC5A-B2A160FA4A77}" type="datetime1">
              <a:rPr lang="en-US" smtClean="0"/>
              <a:t>4/10/2025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Goshen Fire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47AD-CDD1-490F-B108-D05B87389F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2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D249-30D3-48EB-B6D4-1769058448F1}" type="datetime1">
              <a:rPr lang="en-US" smtClean="0"/>
              <a:t>4/10/2025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Goshen Fire Company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47AD-CDD1-490F-B108-D05B87389F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04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C615-1CD2-4233-AA5D-2B3BBC558B6D}" type="datetime1">
              <a:rPr lang="en-US" smtClean="0"/>
              <a:t>4/10/2025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Goshen Fire Company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47AD-CDD1-490F-B108-D05B87389F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9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93FC-B6C2-4D37-952B-46742900A740}" type="datetime1">
              <a:rPr lang="en-US" smtClean="0"/>
              <a:t>4/10/2025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Goshen Fire Company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47AD-CDD1-490F-B108-D05B87389F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839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A92B-7210-47D9-B573-61D0968EB009}" type="datetime1">
              <a:rPr lang="en-US" smtClean="0"/>
              <a:t>4/10/2025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Goshen Fire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47AD-CDD1-490F-B108-D05B87389F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62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87A5-3E54-4ACE-BC04-F1C912C26C8E}" type="datetime1">
              <a:rPr lang="en-US" smtClean="0"/>
              <a:t>4/10/2025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Goshen Fire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47AD-CDD1-490F-B108-D05B87389F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30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5C9F8-3A6C-4F47-AC10-159633CCFC2E}" type="datetime1">
              <a:rPr lang="en-US" smtClean="0"/>
              <a:t>4/10/2025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Goshen Fire Company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147AD-CDD1-490F-B108-D05B87389F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86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797DCD-2A4D-4E1A-BE7F-462D18E05C79}"/>
              </a:ext>
            </a:extLst>
          </p:cNvPr>
          <p:cNvSpPr txBox="1"/>
          <p:nvPr/>
        </p:nvSpPr>
        <p:spPr>
          <a:xfrm>
            <a:off x="948514" y="1112102"/>
            <a:ext cx="4960973" cy="181588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GOSHEN FIRE COMPANY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March 2025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MONTHLY OPERATIONS REPORT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FOR FIRE, EMS AND FIRE POLICE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F0C7B7-A01E-438C-8312-E3CF843117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347" y="3946993"/>
            <a:ext cx="3233306" cy="376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783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D6D034-E84A-4A4C-90D5-EE461584C64F}"/>
              </a:ext>
            </a:extLst>
          </p:cNvPr>
          <p:cNvSpPr txBox="1"/>
          <p:nvPr/>
        </p:nvSpPr>
        <p:spPr>
          <a:xfrm>
            <a:off x="180911" y="143199"/>
            <a:ext cx="1233543" cy="369332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SUMMARY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4D3F78A-D89B-40BC-91E4-63544C52C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727875"/>
              </p:ext>
            </p:extLst>
          </p:nvPr>
        </p:nvGraphicFramePr>
        <p:xfrm>
          <a:off x="326173" y="3128192"/>
          <a:ext cx="620565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4861">
                  <a:extLst>
                    <a:ext uri="{9D8B030D-6E8A-4147-A177-3AD203B41FA5}">
                      <a16:colId xmlns:a16="http://schemas.microsoft.com/office/drawing/2014/main" val="3726473108"/>
                    </a:ext>
                  </a:extLst>
                </a:gridCol>
                <a:gridCol w="2843561">
                  <a:extLst>
                    <a:ext uri="{9D8B030D-6E8A-4147-A177-3AD203B41FA5}">
                      <a16:colId xmlns:a16="http://schemas.microsoft.com/office/drawing/2014/main" val="346224033"/>
                    </a:ext>
                  </a:extLst>
                </a:gridCol>
                <a:gridCol w="1547233">
                  <a:extLst>
                    <a:ext uri="{9D8B030D-6E8A-4147-A177-3AD203B41FA5}">
                      <a16:colId xmlns:a16="http://schemas.microsoft.com/office/drawing/2014/main" val="2420332471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Serious Incidents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724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Multiple Brush Fires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Throughout the district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0135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Multiple Electrical Fires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Primarily West Goshen Township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3/1 – 3/2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001231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83F6AD2-F03A-496A-AB7D-7B0188E20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028318"/>
              </p:ext>
            </p:extLst>
          </p:nvPr>
        </p:nvGraphicFramePr>
        <p:xfrm>
          <a:off x="326173" y="6020104"/>
          <a:ext cx="6205654" cy="104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259">
                  <a:extLst>
                    <a:ext uri="{9D8B030D-6E8A-4147-A177-3AD203B41FA5}">
                      <a16:colId xmlns:a16="http://schemas.microsoft.com/office/drawing/2014/main" val="3726473108"/>
                    </a:ext>
                  </a:extLst>
                </a:gridCol>
                <a:gridCol w="2241395">
                  <a:extLst>
                    <a:ext uri="{9D8B030D-6E8A-4147-A177-3AD203B41FA5}">
                      <a16:colId xmlns:a16="http://schemas.microsoft.com/office/drawing/2014/main" val="34622403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Major Events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724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Easter Flower Sale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April 18-20 @ Station 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096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Mother’s Day Flower Sale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May 9-11 @ Station 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438202"/>
                  </a:ext>
                </a:extLst>
              </a:tr>
            </a:tbl>
          </a:graphicData>
        </a:graphic>
      </p:graphicFrame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3F240BBF-52EB-455A-9790-826D1CD43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Goshen Fire Company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22089E4-648E-426E-9A2D-7195A84F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47AD-CDD1-490F-B108-D05B87389FBF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C71D4EA-148F-403B-88DA-55DC33065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027718"/>
              </p:ext>
            </p:extLst>
          </p:nvPr>
        </p:nvGraphicFramePr>
        <p:xfrm>
          <a:off x="326173" y="859034"/>
          <a:ext cx="6205654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5654">
                  <a:extLst>
                    <a:ext uri="{9D8B030D-6E8A-4147-A177-3AD203B41FA5}">
                      <a16:colId xmlns:a16="http://schemas.microsoft.com/office/drawing/2014/main" val="3726473108"/>
                    </a:ext>
                  </a:extLst>
                </a:gridCol>
              </a:tblGrid>
              <a:tr h="1850712">
                <a:tc>
                  <a:txBody>
                    <a:bodyPr/>
                    <a:lstStyle/>
                    <a:p>
                      <a:r>
                        <a:rPr lang="en-US" sz="1400" dirty="0"/>
                        <a:t>EMS calls are up 3% over last year, driven primarily by increases in East Goshen and Willistown.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Fire calls are down 9% from last year, driven primarily by reductions in East Goshen, Willistown and mutual aid calls.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Fire Police calls are down 17% from last year, driven by reductions in almost all townships.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313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443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D6D034-E84A-4A4C-90D5-EE461584C64F}"/>
              </a:ext>
            </a:extLst>
          </p:cNvPr>
          <p:cNvSpPr txBox="1"/>
          <p:nvPr/>
        </p:nvSpPr>
        <p:spPr>
          <a:xfrm>
            <a:off x="180911" y="143199"/>
            <a:ext cx="2642198" cy="369332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YEAR TO DATE SUMMARY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3F240BBF-52EB-455A-9790-826D1CD43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Goshen Fire Company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22089E4-648E-426E-9A2D-7195A84F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47AD-CDD1-490F-B108-D05B87389FBF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FB65F83-5E01-4FBC-8056-C2571B367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803008"/>
              </p:ext>
            </p:extLst>
          </p:nvPr>
        </p:nvGraphicFramePr>
        <p:xfrm>
          <a:off x="914399" y="7448911"/>
          <a:ext cx="5029201" cy="906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743">
                  <a:extLst>
                    <a:ext uri="{9D8B030D-6E8A-4147-A177-3AD203B41FA5}">
                      <a16:colId xmlns:a16="http://schemas.microsoft.com/office/drawing/2014/main" val="897720065"/>
                    </a:ext>
                  </a:extLst>
                </a:gridCol>
                <a:gridCol w="1311729">
                  <a:extLst>
                    <a:ext uri="{9D8B030D-6E8A-4147-A177-3AD203B41FA5}">
                      <a16:colId xmlns:a16="http://schemas.microsoft.com/office/drawing/2014/main" val="210680131"/>
                    </a:ext>
                  </a:extLst>
                </a:gridCol>
                <a:gridCol w="1311729">
                  <a:extLst>
                    <a:ext uri="{9D8B030D-6E8A-4147-A177-3AD203B41FA5}">
                      <a16:colId xmlns:a16="http://schemas.microsoft.com/office/drawing/2014/main" val="11405719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Staff-Hours on Calls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Fire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9372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Volunteer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135.03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126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4478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Career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36.6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1975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737853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0104F50-5E51-4666-A16C-8B1DDC648D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604260"/>
            <a:ext cx="6705600" cy="668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876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D6D034-E84A-4A4C-90D5-EE461584C64F}"/>
              </a:ext>
            </a:extLst>
          </p:cNvPr>
          <p:cNvSpPr txBox="1"/>
          <p:nvPr/>
        </p:nvSpPr>
        <p:spPr>
          <a:xfrm>
            <a:off x="180911" y="143199"/>
            <a:ext cx="2006575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Fire Response Data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D6953A-51AA-405C-A31B-A93AEE799893}"/>
              </a:ext>
            </a:extLst>
          </p:cNvPr>
          <p:cNvSpPr txBox="1"/>
          <p:nvPr/>
        </p:nvSpPr>
        <p:spPr>
          <a:xfrm>
            <a:off x="180910" y="1074530"/>
            <a:ext cx="225005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Calls by Township - Month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BD0078-DEF4-4398-9475-6BE7A0D2E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Goshen Fire Company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BA6527-37AC-4C5A-9AD0-1B35B4855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47AD-CDD1-490F-B108-D05B87389FBF}" type="slidenum">
              <a:rPr lang="en-US" smtClean="0"/>
              <a:t>4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D55AF4-AA0F-4232-AB84-F316CBB5AD44}"/>
              </a:ext>
            </a:extLst>
          </p:cNvPr>
          <p:cNvSpPr txBox="1"/>
          <p:nvPr/>
        </p:nvSpPr>
        <p:spPr>
          <a:xfrm>
            <a:off x="180908" y="4203451"/>
            <a:ext cx="241732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Fire Calls by Category - Month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87F108-38A5-4F0C-B359-B242ED4A96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45737"/>
            <a:ext cx="6858000" cy="107908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7E19CA0-87A9-4B47-B640-87886533D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93358"/>
            <a:ext cx="6858000" cy="388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109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D6D034-E84A-4A4C-90D5-EE461584C64F}"/>
              </a:ext>
            </a:extLst>
          </p:cNvPr>
          <p:cNvSpPr txBox="1"/>
          <p:nvPr/>
        </p:nvSpPr>
        <p:spPr>
          <a:xfrm>
            <a:off x="180911" y="143199"/>
            <a:ext cx="2006575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Fire Response Data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32ADAE-C655-4828-BCA8-3F97DDFD3EEC}"/>
              </a:ext>
            </a:extLst>
          </p:cNvPr>
          <p:cNvSpPr txBox="1"/>
          <p:nvPr/>
        </p:nvSpPr>
        <p:spPr>
          <a:xfrm>
            <a:off x="180910" y="561575"/>
            <a:ext cx="245077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Calls by Incident Type - month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5BD6FE-C899-48DA-9EFA-0FD85262F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Goshen Fire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E83DCA-BA2C-4A69-836F-8355688F8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47AD-CDD1-490F-B108-D05B87389FBF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4515B19-0EBA-4CD0-B278-E36E2DB04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549761"/>
              </p:ext>
            </p:extLst>
          </p:nvPr>
        </p:nvGraphicFramePr>
        <p:xfrm>
          <a:off x="178420" y="943009"/>
          <a:ext cx="6411951" cy="7391400"/>
        </p:xfrm>
        <a:graphic>
          <a:graphicData uri="http://schemas.openxmlformats.org/drawingml/2006/table">
            <a:tbl>
              <a:tblPr/>
              <a:tblGrid>
                <a:gridCol w="5116703">
                  <a:extLst>
                    <a:ext uri="{9D8B030D-6E8A-4147-A177-3AD203B41FA5}">
                      <a16:colId xmlns:a16="http://schemas.microsoft.com/office/drawing/2014/main" val="3707285975"/>
                    </a:ext>
                  </a:extLst>
                </a:gridCol>
                <a:gridCol w="1295248">
                  <a:extLst>
                    <a:ext uri="{9D8B030D-6E8A-4147-A177-3AD203B41FA5}">
                      <a16:colId xmlns:a16="http://schemas.microsoft.com/office/drawing/2014/main" val="330245235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Calibri" panose="020F0502020204030204" pitchFamily="34" charset="0"/>
                        </a:rPr>
                        <a:t>INCIDENT TYPE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9203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140 - Natural vegetation fire, other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056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141 - Forest, woods or wildland fire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534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142 - Brush or brush-and-grass mixture fire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06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143 - Grass fire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0971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311 - Medical assist, assist EMS crew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2318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322 - Motor vehicle accident with injuries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4983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324 - Motor vehicle accident with no injuries.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441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352 - Extrication of victim(s) from vehicle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5717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412 - Gas leak (natural gas or LPG)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256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440 - Electrical wiring/equipment problem, other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5795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444 - Power line down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7765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445 - Arcing, shorted electrical equipment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562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462 - Aircraft standby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3963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531 - Smoke or odor removal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32747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551 - Assist police or other governmental agency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9598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600 - Good intent call, other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763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622 - No incident found on arrival at dispatch address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6683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pt-BR" sz="1200" dirty="0">
                          <a:effectLst/>
                          <a:latin typeface="Calibri" panose="020F0502020204030204" pitchFamily="34" charset="0"/>
                        </a:rPr>
                        <a:t>715 - Local alarm system, malicious false alarm</a:t>
                      </a:r>
                      <a:endParaRPr lang="pt-B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9143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730 - System malfunction, other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9641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735 - Alarm system sounded due to malfunction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5139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736 - CO detector activation due to malfunction</a:t>
                      </a:r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52945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740 - Unintentional transmission of alarm, other</a:t>
                      </a:r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3431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743 - Smoke detector activation, no fire - unintentional</a:t>
                      </a:r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8847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744 - Detector activation, no fire - unintentional</a:t>
                      </a:r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7226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745 - Alarm system activation, no fire - unintentional</a:t>
                      </a:r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19399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746 - Carbon monoxide detector activation, no CO</a:t>
                      </a:r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703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46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8ACFEA9-BF1C-498E-BE1A-FF22188E34C7}"/>
              </a:ext>
            </a:extLst>
          </p:cNvPr>
          <p:cNvSpPr txBox="1"/>
          <p:nvPr/>
        </p:nvSpPr>
        <p:spPr>
          <a:xfrm>
            <a:off x="180911" y="143199"/>
            <a:ext cx="2006575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Fire Response Data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8C9B34-A245-4492-ABE8-4A74E0CEEDD3}"/>
              </a:ext>
            </a:extLst>
          </p:cNvPr>
          <p:cNvSpPr txBox="1"/>
          <p:nvPr/>
        </p:nvSpPr>
        <p:spPr>
          <a:xfrm>
            <a:off x="1953145" y="715938"/>
            <a:ext cx="297799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Property Value and Loss Data</a:t>
            </a:r>
          </a:p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By Township - YTD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CC65AD-E2F9-4544-83D3-D184F833A2FA}"/>
              </a:ext>
            </a:extLst>
          </p:cNvPr>
          <p:cNvSpPr txBox="1"/>
          <p:nvPr/>
        </p:nvSpPr>
        <p:spPr>
          <a:xfrm>
            <a:off x="-13144" y="1477505"/>
            <a:ext cx="231313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East Goshen Township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D515DA-BB55-4400-BC11-54254D57D7CB}"/>
              </a:ext>
            </a:extLst>
          </p:cNvPr>
          <p:cNvSpPr txBox="1"/>
          <p:nvPr/>
        </p:nvSpPr>
        <p:spPr>
          <a:xfrm>
            <a:off x="0" y="7140854"/>
            <a:ext cx="2162772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Willistown Township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9A77FB-E17D-4245-967F-1B35A57E54A3}"/>
              </a:ext>
            </a:extLst>
          </p:cNvPr>
          <p:cNvSpPr txBox="1"/>
          <p:nvPr/>
        </p:nvSpPr>
        <p:spPr>
          <a:xfrm>
            <a:off x="0" y="5090588"/>
            <a:ext cx="212301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Westtown Township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A349BB-65B6-4095-886C-F400649574A9}"/>
              </a:ext>
            </a:extLst>
          </p:cNvPr>
          <p:cNvSpPr txBox="1"/>
          <p:nvPr/>
        </p:nvSpPr>
        <p:spPr>
          <a:xfrm>
            <a:off x="13143" y="3365288"/>
            <a:ext cx="2460225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West Goshen Township</a:t>
            </a:r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95C7EA9B-9148-4935-A0DC-FC047878A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Goshen Fire Company</a:t>
            </a:r>
            <a:endParaRPr lang="en-US" dirty="0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F17245FC-10FB-4053-8974-69346CF46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47AD-CDD1-490F-B108-D05B87389FBF}" type="slidenum">
              <a:rPr lang="en-US" smtClean="0"/>
              <a:t>6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CFAD54-162C-42C3-AFEF-2509F096C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0438"/>
            <a:ext cx="6858000" cy="6858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2C915CE-14BB-4D4D-A9AF-7649FFE706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62194"/>
            <a:ext cx="6858000" cy="83721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B30AF1F-6D6D-485E-BFEB-0FF40F723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2" y="7510186"/>
            <a:ext cx="6858000" cy="6858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7763A76-9CA1-4529-945E-01FAEA8960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717021"/>
            <a:ext cx="6858000" cy="53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351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0677EAF-1952-4F7F-8D11-B1C7AC301C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935153"/>
              </p:ext>
            </p:extLst>
          </p:nvPr>
        </p:nvGraphicFramePr>
        <p:xfrm>
          <a:off x="337327" y="609699"/>
          <a:ext cx="3238500" cy="1924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7600">
                  <a:extLst>
                    <a:ext uri="{9D8B030D-6E8A-4147-A177-3AD203B41FA5}">
                      <a16:colId xmlns:a16="http://schemas.microsoft.com/office/drawing/2014/main" val="4003446615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14611599"/>
                    </a:ext>
                  </a:extLst>
                </a:gridCol>
              </a:tblGrid>
              <a:tr h="1151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36377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369F3BF-2BF1-4C7F-B4EE-34268C920E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016965"/>
              </p:ext>
            </p:extLst>
          </p:nvPr>
        </p:nvGraphicFramePr>
        <p:xfrm>
          <a:off x="337327" y="2339392"/>
          <a:ext cx="3238500" cy="2175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7600">
                  <a:extLst>
                    <a:ext uri="{9D8B030D-6E8A-4147-A177-3AD203B41FA5}">
                      <a16:colId xmlns:a16="http://schemas.microsoft.com/office/drawing/2014/main" val="2199080749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4277415801"/>
                    </a:ext>
                  </a:extLst>
                </a:gridCol>
              </a:tblGrid>
              <a:tr h="2000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Calls to Assisted Living and Retirement Communities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33632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Arbor Terrace Willistown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4377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Bellingham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0316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Bryn Mawr Rehab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95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Harrison Hill Apartments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81003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Hershey’s Mill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86528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  Merrill Gardens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25581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Park Lane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0713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Pembrooke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3183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Wellington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30330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166199F-5E1E-434A-AF36-925538B310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176019"/>
              </p:ext>
            </p:extLst>
          </p:nvPr>
        </p:nvGraphicFramePr>
        <p:xfrm>
          <a:off x="337327" y="5767696"/>
          <a:ext cx="3236976" cy="2600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6476">
                  <a:extLst>
                    <a:ext uri="{9D8B030D-6E8A-4147-A177-3AD203B41FA5}">
                      <a16:colId xmlns:a16="http://schemas.microsoft.com/office/drawing/2014/main" val="520982738"/>
                    </a:ext>
                  </a:extLst>
                </a:gridCol>
                <a:gridCol w="850500">
                  <a:extLst>
                    <a:ext uri="{9D8B030D-6E8A-4147-A177-3AD203B41FA5}">
                      <a16:colId xmlns:a16="http://schemas.microsoft.com/office/drawing/2014/main" val="2957001260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 Destination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2879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Bryn Mawr Hospital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493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Childrens Hosp of Phila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6527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Nemours Childrens Hospital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096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Paoli Memorial Hospital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66937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Penn Medicine – CCH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02426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Penn Medicine – Lancaster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0301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Riddle Memorial Hospital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55284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99264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Total Patients transported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98349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68465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Calls with no transport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89702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56275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B2B3D3D-DEC5-4031-82B3-F0523AE882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570852"/>
              </p:ext>
            </p:extLst>
          </p:nvPr>
        </p:nvGraphicFramePr>
        <p:xfrm>
          <a:off x="337327" y="974483"/>
          <a:ext cx="3238500" cy="1200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7600">
                  <a:extLst>
                    <a:ext uri="{9D8B030D-6E8A-4147-A177-3AD203B41FA5}">
                      <a16:colId xmlns:a16="http://schemas.microsoft.com/office/drawing/2014/main" val="135757481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4182962057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By Municipality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0296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East Goshen TWP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48473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West Goshen TWP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54432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Westtown TWP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49144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Willistown TWP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44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Other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27420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9284991-3A01-4D83-A15A-F93F8BD78A7F}"/>
              </a:ext>
            </a:extLst>
          </p:cNvPr>
          <p:cNvSpPr txBox="1"/>
          <p:nvPr/>
        </p:nvSpPr>
        <p:spPr>
          <a:xfrm>
            <a:off x="337327" y="118656"/>
            <a:ext cx="2073260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EMS Response Data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3C44C58-8E68-4D1B-94DE-AE5D66D76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97087"/>
              </p:ext>
            </p:extLst>
          </p:nvPr>
        </p:nvGraphicFramePr>
        <p:xfrm>
          <a:off x="337327" y="4758324"/>
          <a:ext cx="3238500" cy="800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7600">
                  <a:extLst>
                    <a:ext uri="{9D8B030D-6E8A-4147-A177-3AD203B41FA5}">
                      <a16:colId xmlns:a16="http://schemas.microsoft.com/office/drawing/2014/main" val="205093972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7947703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Treated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13674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Patients Treated (Total)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32454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Patients Treated - Age 65 and Over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8688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                                                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044294"/>
                  </a:ext>
                </a:extLst>
              </a:tr>
            </a:tbl>
          </a:graphicData>
        </a:graphic>
      </p:graphicFrame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DDCD6C9-3E47-4439-9A16-157AA97C5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8564344"/>
            <a:ext cx="1543050" cy="486833"/>
          </a:xfrm>
        </p:spPr>
        <p:txBody>
          <a:bodyPr/>
          <a:lstStyle/>
          <a:p>
            <a:fld id="{006147AD-CDD1-490F-B108-D05B87389FBF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46304AA-E629-46B0-BAB0-35E46EF16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635774"/>
              </p:ext>
            </p:extLst>
          </p:nvPr>
        </p:nvGraphicFramePr>
        <p:xfrm>
          <a:off x="3693455" y="609699"/>
          <a:ext cx="2827218" cy="66087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0867">
                  <a:extLst>
                    <a:ext uri="{9D8B030D-6E8A-4147-A177-3AD203B41FA5}">
                      <a16:colId xmlns:a16="http://schemas.microsoft.com/office/drawing/2014/main" val="4024841419"/>
                    </a:ext>
                  </a:extLst>
                </a:gridCol>
                <a:gridCol w="376351">
                  <a:extLst>
                    <a:ext uri="{9D8B030D-6E8A-4147-A177-3AD203B41FA5}">
                      <a16:colId xmlns:a16="http://schemas.microsoft.com/office/drawing/2014/main" val="1863915337"/>
                    </a:ext>
                  </a:extLst>
                </a:gridCol>
              </a:tblGrid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 dirty="0">
                          <a:effectLst/>
                        </a:rPr>
                        <a:t>Type Calls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7" marR="6007" marT="60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</a:rPr>
                        <a:t> #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7" marR="6007" marT="60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991998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FIRE-HOUSE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973931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FIRE-ODOR INVESTIGATION INSIDE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112962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FIRE-OTHER TYPE RESCUE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941972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FIRE-TRASH/DUMPSTER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959340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MEDICAL-ABDOMINAL PAIN - 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956839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MEDICAL-ABDOMINAL PAIN - BLS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187125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MEDICAL-ALLERGC/MED REACTION - 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154757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MEDICAL-ALLERGC/MED REACTION - BLS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435767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MEDICAL-ASSAULT W/ INJ (JO/IP) - 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707314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MEDICAL-BACK PAIN - 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119205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MEDICAL-BACK PAIN - BLS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690065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MEDICAL-BURNS - CHEMICAL - 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580002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MEDICAL-CARDIAC/RESP ARREST - 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783381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MEDICAL-CHOKING - 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121892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MEDICAL-CVA/STROKE - 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561344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MEDICAL-DIABETIC EMERGENCY - 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992475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MEDICAL-DOA - BLS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06570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MEDICAL-EMOTIONAL DISORDER - 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798054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MEDICAL-EMOTIONAL DISORDER - BLS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428971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MEDICAL-EXPOSURE TO HEAT/COLD - 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964837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MEDICAL-FALL / LIFT ASSIST - BLS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88521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MEDICAL-FALLS - 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884187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MEDICAL-HEART PROBLEMS - 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207640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MEDICAL-HEMORRHAGING - 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184884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MEDICAL-HEMORRHAGING - BLS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743887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MEDICAL-HYPO TENSION - 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50093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MEDICAL-INJURED PERSON - 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72876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MEDICAL-INJURED PERSON - BLS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976193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MEDICAL-OVERDOSE - 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71279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MEDICAL-OVERDOSE - BLS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695993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MEDICAL-RESPIRATORY DIFFICULTY - 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337137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MEDICAL-SEIZURES - 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934735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MEDICAL-SEIZURES - BLS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723089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MEDICAL-SICK PERSON - BLS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445616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MEDICAL-SYNCOPE - 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948774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MEDICAL-SYNCOPE - BLS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737438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MEDICAL-UNCONSCIOUS PERSON - 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003021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MEDICAL-UNRESPONSIVE PERSON - 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216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1924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9284991-3A01-4D83-A15A-F93F8BD78A7F}"/>
              </a:ext>
            </a:extLst>
          </p:cNvPr>
          <p:cNvSpPr txBox="1"/>
          <p:nvPr/>
        </p:nvSpPr>
        <p:spPr>
          <a:xfrm>
            <a:off x="180911" y="143199"/>
            <a:ext cx="2626425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Fire Police Response Data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EF3664-3C4B-4BE2-9B35-F2D1A7078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764984"/>
              </p:ext>
            </p:extLst>
          </p:nvPr>
        </p:nvGraphicFramePr>
        <p:xfrm>
          <a:off x="314261" y="2895514"/>
          <a:ext cx="3352800" cy="1337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598049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642415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RESPONSES BY MUNICIPALITY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5910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East Goshen Township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82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West Goshen Township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9819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Westtown Township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3597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Willistown Township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0539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358828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633426A-0418-4B6E-A5E9-FF01A759D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451955"/>
              </p:ext>
            </p:extLst>
          </p:nvPr>
        </p:nvGraphicFramePr>
        <p:xfrm>
          <a:off x="3847171" y="923925"/>
          <a:ext cx="2346960" cy="2308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15566690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19038343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Calls by Nature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4268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Assist PD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4302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Brush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71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Building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5202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CO Alarm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6721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Electrical Fire Inside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0824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Gas Leak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2760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Helicopter Landing Zone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6458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MVA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2836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Rescue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0935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Trash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3642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Trees &amp; Wires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60349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0CA5DE2-2093-4FD8-93A5-DF57EEC297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636075"/>
              </p:ext>
            </p:extLst>
          </p:nvPr>
        </p:nvGraphicFramePr>
        <p:xfrm>
          <a:off x="314261" y="923925"/>
          <a:ext cx="3352800" cy="15601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997915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7003022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Total Calls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5476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8740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Hours In Service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9619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2416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Person Hours In Service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5023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1084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Calls 2 Hours or longer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735723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15170-BF6D-4074-8A59-518D65DBC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Goshen Fire Company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E645F-50A9-47BE-9427-6AE35885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47AD-CDD1-490F-B108-D05B87389FB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627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1653</TotalTime>
  <Words>886</Words>
  <Application>Microsoft Office PowerPoint</Application>
  <PresentationFormat>Letter Paper (8.5x11 in)</PresentationFormat>
  <Paragraphs>292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Grant Everhart</dc:creator>
  <cp:lastModifiedBy>Grant Everhart</cp:lastModifiedBy>
  <cp:revision>145</cp:revision>
  <cp:lastPrinted>2024-08-07T17:05:54Z</cp:lastPrinted>
  <dcterms:created xsi:type="dcterms:W3CDTF">2024-01-09T14:29:56Z</dcterms:created>
  <dcterms:modified xsi:type="dcterms:W3CDTF">2025-04-10T16:55:58Z</dcterms:modified>
</cp:coreProperties>
</file>